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1" r:id="rId2"/>
    <p:sldId id="265" r:id="rId3"/>
    <p:sldId id="266" r:id="rId4"/>
    <p:sldId id="273" r:id="rId5"/>
    <p:sldId id="267" r:id="rId6"/>
    <p:sldId id="264" r:id="rId7"/>
    <p:sldId id="268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77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3" d="100"/>
          <a:sy n="43" d="100"/>
        </p:scale>
        <p:origin x="1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\OneDrive\Documents\Apresenta&#231;&#245;es\Registo.25\calculos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\OneDrive\Documents\Apresenta&#231;&#245;es\Registo.25\calculos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\OneDrive\Documents\Apresenta&#231;&#245;es\Registo.25\calculos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\OneDrive\Documents\Apresenta&#231;&#245;es\Registo.25\calculos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ilia\OneDrive\Documents\Apresenta&#231;&#245;es\Registo.25\calculos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[calculos2024.xlsx]Incidentes!Tabela Dinâmica2</c:name>
    <c:fmtId val="24"/>
  </c:pivotSource>
  <c:chart>
    <c:autoTitleDeleted val="0"/>
    <c:pivotFmts>
      <c:pivotFmt>
        <c:idx val="0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rgbClr val="FFC00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Incidentes!$B$23:$B$24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Incidentes!$A$25:$A$28</c:f>
              <c:strCache>
                <c:ptCount val="3"/>
                <c:pt idx="0">
                  <c:v>CMIN</c:v>
                </c:pt>
                <c:pt idx="1">
                  <c:v>HDE</c:v>
                </c:pt>
                <c:pt idx="2">
                  <c:v>HSM</c:v>
                </c:pt>
              </c:strCache>
            </c:strRef>
          </c:cat>
          <c:val>
            <c:numRef>
              <c:f>Incidentes!$B$25:$B$28</c:f>
              <c:numCache>
                <c:formatCode>General</c:formatCode>
                <c:ptCount val="3"/>
                <c:pt idx="0">
                  <c:v>2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52-4C71-B155-FA4C2D18282B}"/>
            </c:ext>
          </c:extLst>
        </c:ser>
        <c:ser>
          <c:idx val="1"/>
          <c:order val="1"/>
          <c:tx>
            <c:strRef>
              <c:f>Incidentes!$C$23:$C$24</c:f>
              <c:strCache>
                <c:ptCount val="1"/>
                <c:pt idx="0">
                  <c:v>HD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Incidentes!$A$25:$A$28</c:f>
              <c:strCache>
                <c:ptCount val="3"/>
                <c:pt idx="0">
                  <c:v>CMIN</c:v>
                </c:pt>
                <c:pt idx="1">
                  <c:v>HDE</c:v>
                </c:pt>
                <c:pt idx="2">
                  <c:v>HSM</c:v>
                </c:pt>
              </c:strCache>
            </c:strRef>
          </c:cat>
          <c:val>
            <c:numRef>
              <c:f>Incidentes!$C$25:$C$28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52-4C71-B155-FA4C2D18282B}"/>
            </c:ext>
          </c:extLst>
        </c:ser>
        <c:ser>
          <c:idx val="2"/>
          <c:order val="2"/>
          <c:tx>
            <c:strRef>
              <c:f>Incidentes!$D$23:$D$24</c:f>
              <c:strCache>
                <c:ptCount val="1"/>
                <c:pt idx="0">
                  <c:v>TR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Incidentes!$A$25:$A$28</c:f>
              <c:strCache>
                <c:ptCount val="3"/>
                <c:pt idx="0">
                  <c:v>CMIN</c:v>
                </c:pt>
                <c:pt idx="1">
                  <c:v>HDE</c:v>
                </c:pt>
                <c:pt idx="2">
                  <c:v>HSM</c:v>
                </c:pt>
              </c:strCache>
            </c:strRef>
          </c:cat>
          <c:val>
            <c:numRef>
              <c:f>Incidentes!$D$25:$D$28</c:f>
              <c:numCache>
                <c:formatCode>General</c:formatCode>
                <c:ptCount val="3"/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52-4C71-B155-FA4C2D182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4902952"/>
        <c:axId val="664908712"/>
        <c:axId val="0"/>
      </c:bar3DChart>
      <c:catAx>
        <c:axId val="664902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64908712"/>
        <c:crosses val="autoZero"/>
        <c:auto val="1"/>
        <c:lblAlgn val="ctr"/>
        <c:lblOffset val="100"/>
        <c:noMultiLvlLbl val="0"/>
      </c:catAx>
      <c:valAx>
        <c:axId val="664908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64902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[calculos2024.xlsx]técnica inicial por idade!Tabela Dinâmica8</c:name>
    <c:fmtId val="11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'técnica inicial por idade'!$C$20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'técnica inicial por idade'!$B$21:$B$25</c:f>
              <c:strCache>
                <c:ptCount val="4"/>
                <c:pt idx="0">
                  <c:v>0-4 anos</c:v>
                </c:pt>
                <c:pt idx="1">
                  <c:v>5-9 anos</c:v>
                </c:pt>
                <c:pt idx="2">
                  <c:v>10-14 anos</c:v>
                </c:pt>
                <c:pt idx="3">
                  <c:v>15-17 anos</c:v>
                </c:pt>
              </c:strCache>
            </c:strRef>
          </c:cat>
          <c:val>
            <c:numRef>
              <c:f>'técnica inicial por idade'!$C$21:$C$25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D-45A7-915A-F5E1DB75EABD}"/>
            </c:ext>
          </c:extLst>
        </c:ser>
        <c:ser>
          <c:idx val="1"/>
          <c:order val="1"/>
          <c:tx>
            <c:strRef>
              <c:f>'técnica inicial por idade'!$D$20</c:f>
              <c:strCache>
                <c:ptCount val="1"/>
                <c:pt idx="0">
                  <c:v>HD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'técnica inicial por idade'!$B$21:$B$25</c:f>
              <c:strCache>
                <c:ptCount val="4"/>
                <c:pt idx="0">
                  <c:v>0-4 anos</c:v>
                </c:pt>
                <c:pt idx="1">
                  <c:v>5-9 anos</c:v>
                </c:pt>
                <c:pt idx="2">
                  <c:v>10-14 anos</c:v>
                </c:pt>
                <c:pt idx="3">
                  <c:v>15-17 anos</c:v>
                </c:pt>
              </c:strCache>
            </c:strRef>
          </c:cat>
          <c:val>
            <c:numRef>
              <c:f>'técnica inicial por idade'!$D$21:$D$25</c:f>
              <c:numCache>
                <c:formatCode>General</c:formatCode>
                <c:ptCount val="4"/>
                <c:pt idx="1">
                  <c:v>1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DD-45A7-915A-F5E1DB75EABD}"/>
            </c:ext>
          </c:extLst>
        </c:ser>
        <c:ser>
          <c:idx val="2"/>
          <c:order val="2"/>
          <c:tx>
            <c:strRef>
              <c:f>'técnica inicial por idade'!$E$20</c:f>
              <c:strCache>
                <c:ptCount val="1"/>
                <c:pt idx="0">
                  <c:v>TR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'técnica inicial por idade'!$B$21:$B$25</c:f>
              <c:strCache>
                <c:ptCount val="4"/>
                <c:pt idx="0">
                  <c:v>0-4 anos</c:v>
                </c:pt>
                <c:pt idx="1">
                  <c:v>5-9 anos</c:v>
                </c:pt>
                <c:pt idx="2">
                  <c:v>10-14 anos</c:v>
                </c:pt>
                <c:pt idx="3">
                  <c:v>15-17 anos</c:v>
                </c:pt>
              </c:strCache>
            </c:strRef>
          </c:cat>
          <c:val>
            <c:numRef>
              <c:f>'técnica inicial por idade'!$E$21:$E$25</c:f>
              <c:numCache>
                <c:formatCode>General</c:formatCode>
                <c:ptCount val="4"/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DD-45A7-915A-F5E1DB75E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6582016"/>
        <c:axId val="546590656"/>
        <c:axId val="0"/>
      </c:bar3DChart>
      <c:catAx>
        <c:axId val="54658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46590656"/>
        <c:crosses val="autoZero"/>
        <c:auto val="1"/>
        <c:lblAlgn val="ctr"/>
        <c:lblOffset val="100"/>
        <c:noMultiLvlLbl val="0"/>
      </c:catAx>
      <c:valAx>
        <c:axId val="54659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46582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Evolução!$B$1</c:f>
              <c:strCache>
                <c:ptCount val="1"/>
                <c:pt idx="0">
                  <c:v>Evolução de doentes incidentes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Evolução!$A$2:$A$20</c:f>
              <c:numCache>
                <c:formatCode>General</c:formatCod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</c:numCache>
            </c:numRef>
          </c:cat>
          <c:val>
            <c:numRef>
              <c:f>Evolução!$B$2:$B$20</c:f>
              <c:numCache>
                <c:formatCode>General</c:formatCode>
                <c:ptCount val="18"/>
                <c:pt idx="0">
                  <c:v>19</c:v>
                </c:pt>
                <c:pt idx="1">
                  <c:v>16</c:v>
                </c:pt>
                <c:pt idx="2">
                  <c:v>18</c:v>
                </c:pt>
                <c:pt idx="3">
                  <c:v>17</c:v>
                </c:pt>
                <c:pt idx="4">
                  <c:v>18</c:v>
                </c:pt>
                <c:pt idx="5">
                  <c:v>24</c:v>
                </c:pt>
                <c:pt idx="6">
                  <c:v>10</c:v>
                </c:pt>
                <c:pt idx="7">
                  <c:v>17</c:v>
                </c:pt>
                <c:pt idx="8">
                  <c:v>16</c:v>
                </c:pt>
                <c:pt idx="9">
                  <c:v>11</c:v>
                </c:pt>
                <c:pt idx="10">
                  <c:v>13</c:v>
                </c:pt>
                <c:pt idx="11">
                  <c:v>14</c:v>
                </c:pt>
                <c:pt idx="12">
                  <c:v>15</c:v>
                </c:pt>
                <c:pt idx="13">
                  <c:v>10</c:v>
                </c:pt>
                <c:pt idx="14">
                  <c:v>13</c:v>
                </c:pt>
                <c:pt idx="15">
                  <c:v>12</c:v>
                </c:pt>
                <c:pt idx="16">
                  <c:v>14</c:v>
                </c:pt>
                <c:pt idx="17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CC-4DD7-8E52-3969DBB09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9719800"/>
        <c:axId val="689723040"/>
        <c:axId val="0"/>
      </c:bar3DChart>
      <c:catAx>
        <c:axId val="689719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89723040"/>
        <c:crosses val="autoZero"/>
        <c:auto val="1"/>
        <c:lblAlgn val="ctr"/>
        <c:lblOffset val="100"/>
        <c:noMultiLvlLbl val="0"/>
      </c:catAx>
      <c:valAx>
        <c:axId val="68972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89719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[calculos2024.xlsx]Prevalentes24!Tabela Dinâmica3</c:name>
    <c:fmtId val="12"/>
  </c:pivotSource>
  <c:chart>
    <c:autoTitleDeleted val="0"/>
    <c:pivotFmts>
      <c:pivotFmt>
        <c:idx val="0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00B0F0"/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p3d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PT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Prevalentes24!$G$4:$G$5</c:f>
              <c:strCache>
                <c:ptCount val="1"/>
                <c:pt idx="0">
                  <c:v>DP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Prevalentes24!$F$6:$F$10</c:f>
              <c:strCache>
                <c:ptCount val="4"/>
                <c:pt idx="0">
                  <c:v>CMIN</c:v>
                </c:pt>
                <c:pt idx="1">
                  <c:v>HDE</c:v>
                </c:pt>
                <c:pt idx="2">
                  <c:v>HPC</c:v>
                </c:pt>
                <c:pt idx="3">
                  <c:v>HSM</c:v>
                </c:pt>
              </c:strCache>
            </c:strRef>
          </c:cat>
          <c:val>
            <c:numRef>
              <c:f>Prevalentes24!$G$6:$G$10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E-4D73-8A96-B48E668C0A4B}"/>
            </c:ext>
          </c:extLst>
        </c:ser>
        <c:ser>
          <c:idx val="1"/>
          <c:order val="1"/>
          <c:tx>
            <c:strRef>
              <c:f>Prevalentes24!$H$4:$H$5</c:f>
              <c:strCache>
                <c:ptCount val="1"/>
                <c:pt idx="0">
                  <c:v>HD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Prevalentes24!$F$6:$F$10</c:f>
              <c:strCache>
                <c:ptCount val="4"/>
                <c:pt idx="0">
                  <c:v>CMIN</c:v>
                </c:pt>
                <c:pt idx="1">
                  <c:v>HDE</c:v>
                </c:pt>
                <c:pt idx="2">
                  <c:v>HPC</c:v>
                </c:pt>
                <c:pt idx="3">
                  <c:v>HSM</c:v>
                </c:pt>
              </c:strCache>
            </c:strRef>
          </c:cat>
          <c:val>
            <c:numRef>
              <c:f>Prevalentes24!$H$6:$H$10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7E-4D73-8A96-B48E668C0A4B}"/>
            </c:ext>
          </c:extLst>
        </c:ser>
        <c:ser>
          <c:idx val="2"/>
          <c:order val="2"/>
          <c:tx>
            <c:strRef>
              <c:f>Prevalentes24!$I$4:$I$5</c:f>
              <c:strCache>
                <c:ptCount val="1"/>
                <c:pt idx="0">
                  <c:v>TR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Prevalentes24!$F$6:$F$10</c:f>
              <c:strCache>
                <c:ptCount val="4"/>
                <c:pt idx="0">
                  <c:v>CMIN</c:v>
                </c:pt>
                <c:pt idx="1">
                  <c:v>HDE</c:v>
                </c:pt>
                <c:pt idx="2">
                  <c:v>HPC</c:v>
                </c:pt>
                <c:pt idx="3">
                  <c:v>HSM</c:v>
                </c:pt>
              </c:strCache>
            </c:strRef>
          </c:cat>
          <c:val>
            <c:numRef>
              <c:f>Prevalentes24!$I$6:$I$10</c:f>
              <c:numCache>
                <c:formatCode>General</c:formatCode>
                <c:ptCount val="4"/>
                <c:pt idx="0">
                  <c:v>25</c:v>
                </c:pt>
                <c:pt idx="2">
                  <c:v>9</c:v>
                </c:pt>
                <c:pt idx="3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7E-4D73-8A96-B48E668C0A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89746080"/>
        <c:axId val="689737080"/>
        <c:axId val="0"/>
      </c:bar3DChart>
      <c:catAx>
        <c:axId val="68974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89737080"/>
        <c:crosses val="autoZero"/>
        <c:auto val="1"/>
        <c:lblAlgn val="ctr"/>
        <c:lblOffset val="100"/>
        <c:noMultiLvlLbl val="0"/>
      </c:catAx>
      <c:valAx>
        <c:axId val="689737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68974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Transplante!$B$2</c:f>
              <c:strCache>
                <c:ptCount val="1"/>
                <c:pt idx="0">
                  <c:v>Número de transplantes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51D-446A-A29E-709ADB41BB87}"/>
              </c:ext>
            </c:extLst>
          </c:dPt>
          <c:dPt>
            <c:idx val="1"/>
            <c:bubble3D val="0"/>
            <c:spPr>
              <a:solidFill>
                <a:srgbClr val="FF99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1D-446A-A29E-709ADB41BB87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51D-446A-A29E-709ADB41BB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51D-446A-A29E-709ADB41BB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Transplante!$B$3:$B$6</c:f>
              <c:strCache>
                <c:ptCount val="4"/>
                <c:pt idx="0">
                  <c:v>CMIN</c:v>
                </c:pt>
                <c:pt idx="1">
                  <c:v>HSM</c:v>
                </c:pt>
                <c:pt idx="2">
                  <c:v>HPC</c:v>
                </c:pt>
                <c:pt idx="3">
                  <c:v>HDE</c:v>
                </c:pt>
              </c:strCache>
            </c:strRef>
          </c:cat>
          <c:val>
            <c:numRef>
              <c:f>Transplante!$C$3:$C$6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51D-446A-A29E-709ADB41BB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bg2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Autor e data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Título da apresentação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Título da apresentação</a:t>
            </a:r>
          </a:p>
        </p:txBody>
      </p:sp>
      <p:sp>
        <p:nvSpPr>
          <p:cNvPr id="13" name="Nível um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da apresentação</a:t>
            </a:r>
          </a:p>
        </p:txBody>
      </p:sp>
      <p:sp>
        <p:nvSpPr>
          <p:cNvPr id="14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 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m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5" name="Imagem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6" name="Imagem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27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m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13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endParaRPr/>
          </a:p>
        </p:txBody>
      </p:sp>
      <p:sp>
        <p:nvSpPr>
          <p:cNvPr id="22" name="Título da apresentação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Título da apresentação</a:t>
            </a:r>
          </a:p>
        </p:txBody>
      </p:sp>
      <p:sp>
        <p:nvSpPr>
          <p:cNvPr id="23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Autor e data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Nível um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11609909"/>
            <a:ext cx="21971000" cy="111695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Subtítulo da apresentação</a:t>
            </a:r>
          </a:p>
        </p:txBody>
      </p:sp>
      <p:sp>
        <p:nvSpPr>
          <p:cNvPr id="2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ível um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diapositivo com marcas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secção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Título de secção</a:t>
            </a:r>
          </a:p>
        </p:txBody>
      </p:sp>
      <p:sp>
        <p:nvSpPr>
          <p:cNvPr id="72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ítulo do diapositivo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50"/>
          </a:xfrm>
          <a:prstGeom prst="rect">
            <a:avLst/>
          </a:prstGeom>
        </p:spPr>
        <p:txBody>
          <a:bodyPr/>
          <a:lstStyle/>
          <a:p>
            <a:r>
              <a:t>Título do diapositivo</a:t>
            </a:r>
          </a:p>
        </p:txBody>
      </p:sp>
      <p:sp>
        <p:nvSpPr>
          <p:cNvPr id="80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Subtítulo do diapositivo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ítulo da agenda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Título da agenda</a:t>
            </a:r>
          </a:p>
        </p:txBody>
      </p:sp>
      <p:sp>
        <p:nvSpPr>
          <p:cNvPr id="89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1"/>
            <a:ext cx="21971000" cy="9347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sz="5500" b="1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sz="5500" b="1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sz="5500" b="1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sz="5500" b="1"/>
            </a:lvl5pPr>
          </a:lstStyle>
          <a:p>
            <a:r>
              <a:t>Subtítulo da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Nível um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99"/>
            </a:lvl1pPr>
          </a:lstStyle>
          <a:p>
            <a:r>
              <a:t>Tópicos da agenda</a:t>
            </a:r>
          </a:p>
        </p:txBody>
      </p:sp>
      <p:sp>
        <p:nvSpPr>
          <p:cNvPr id="9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ível um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Declaração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c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ível um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Informação factua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Informação factual</a:t>
            </a:r>
          </a:p>
        </p:txBody>
      </p:sp>
      <p:sp>
        <p:nvSpPr>
          <p:cNvPr id="10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30024" y="10675453"/>
            <a:ext cx="2020005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Atribuição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Nível um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numCol="1" spcCol="38100"/>
          <a:lstStyle>
            <a:lvl1pPr marL="469900" indent="-300876">
              <a:spcBef>
                <a:spcPts val="0"/>
              </a:spcBef>
              <a:buSzTx/>
              <a:buNone/>
              <a:defRPr sz="8500" spc="-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“Citação notável”</a:t>
            </a:r>
          </a:p>
        </p:txBody>
      </p:sp>
      <p:sp>
        <p:nvSpPr>
          <p:cNvPr id="117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ível um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numCol="2" spcCol="1098550">
            <a:normAutofit/>
          </a:bodyPr>
          <a:lstStyle/>
          <a:p>
            <a:r>
              <a:t>Texto do diapositivo com marcas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C9144-ED33-9143-CBE4-631317933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29AE1F9E-0E84-9D54-33A0-78BE5051B01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083EADE-93B9-1F83-5EF3-5FD29E9AB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69BAB5A0-A291-F120-721E-4F656E3632F3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Doentes que iniciaram TSFR no ano de 2024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DD88E-C872-2B4F-E91C-B3E8B5F23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157041"/>
              </p:ext>
            </p:extLst>
          </p:nvPr>
        </p:nvGraphicFramePr>
        <p:xfrm>
          <a:off x="3023118" y="6269071"/>
          <a:ext cx="10059994" cy="4636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29997">
                  <a:extLst>
                    <a:ext uri="{9D8B030D-6E8A-4147-A177-3AD203B41FA5}">
                      <a16:colId xmlns:a16="http://schemas.microsoft.com/office/drawing/2014/main" val="2321022433"/>
                    </a:ext>
                  </a:extLst>
                </a:gridCol>
                <a:gridCol w="5029997">
                  <a:extLst>
                    <a:ext uri="{9D8B030D-6E8A-4147-A177-3AD203B41FA5}">
                      <a16:colId xmlns:a16="http://schemas.microsoft.com/office/drawing/2014/main" val="2217336957"/>
                    </a:ext>
                  </a:extLst>
                </a:gridCol>
              </a:tblGrid>
              <a:tr h="772810">
                <a:tc>
                  <a:txBody>
                    <a:bodyPr/>
                    <a:lstStyle/>
                    <a:p>
                      <a:r>
                        <a:rPr lang="pt-PT" sz="2800" b="1" dirty="0"/>
                        <a:t>Idade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N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308554"/>
                  </a:ext>
                </a:extLst>
              </a:tr>
              <a:tr h="772810">
                <a:tc>
                  <a:txBody>
                    <a:bodyPr/>
                    <a:lstStyle/>
                    <a:p>
                      <a:r>
                        <a:rPr lang="pt-PT" sz="2800" b="1" dirty="0"/>
                        <a:t>O-4 anos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652482"/>
                  </a:ext>
                </a:extLst>
              </a:tr>
              <a:tr h="772810">
                <a:tc>
                  <a:txBody>
                    <a:bodyPr/>
                    <a:lstStyle/>
                    <a:p>
                      <a:r>
                        <a:rPr lang="pt-PT" sz="2800" b="1" dirty="0"/>
                        <a:t>5-9 anos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3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18505"/>
                  </a:ext>
                </a:extLst>
              </a:tr>
              <a:tr h="772810">
                <a:tc>
                  <a:txBody>
                    <a:bodyPr/>
                    <a:lstStyle/>
                    <a:p>
                      <a:r>
                        <a:rPr lang="pt-PT" sz="2800" b="1" dirty="0"/>
                        <a:t>10-14 anos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2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313150"/>
                  </a:ext>
                </a:extLst>
              </a:tr>
              <a:tr h="772810">
                <a:tc>
                  <a:txBody>
                    <a:bodyPr/>
                    <a:lstStyle/>
                    <a:p>
                      <a:r>
                        <a:rPr lang="pt-PT" sz="2800" b="1" dirty="0"/>
                        <a:t>15-17 anos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87205"/>
                  </a:ext>
                </a:extLst>
              </a:tr>
              <a:tr h="772810">
                <a:tc>
                  <a:txBody>
                    <a:bodyPr/>
                    <a:lstStyle/>
                    <a:p>
                      <a:endParaRPr lang="pt-PT" sz="28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2800" b="1" dirty="0"/>
                        <a:t>14 (8F/6M)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528298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C3D6C79F-DA04-A875-BE82-22924758B2E0}"/>
              </a:ext>
            </a:extLst>
          </p:cNvPr>
          <p:cNvSpPr txBox="1"/>
          <p:nvPr/>
        </p:nvSpPr>
        <p:spPr>
          <a:xfrm>
            <a:off x="15152914" y="6702944"/>
            <a:ext cx="6643396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6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Idade média: 9,36</a:t>
            </a:r>
          </a:p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pt-PT" sz="3600" dirty="0"/>
          </a:p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6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Incidência: 8,4 </a:t>
            </a:r>
            <a:r>
              <a:rPr kumimoji="0" lang="pt-PT" sz="3600" b="0" i="0" u="none" strike="noStrike" cap="none" spc="0" normalizeH="0" baseline="0" dirty="0" err="1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pmart</a:t>
            </a:r>
            <a:endParaRPr kumimoji="0" lang="pt-PT" sz="3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9076291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F8C56-E3F5-EFBB-2B9B-7A77EADD4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8C1EC418-23FE-3302-E64D-7B26395D07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5A065E61-C42C-94DF-A8B6-C516FFC38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558A61C8-1235-E590-EDA7-E83135771912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Doentes que iniciaram TSFR no ano de 2024 – Etiologia da DRC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9AFC8F7-B73B-5928-6CDC-45674AA4C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972167"/>
              </p:ext>
            </p:extLst>
          </p:nvPr>
        </p:nvGraphicFramePr>
        <p:xfrm>
          <a:off x="3545305" y="6733228"/>
          <a:ext cx="12673262" cy="347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72744">
                  <a:extLst>
                    <a:ext uri="{9D8B030D-6E8A-4147-A177-3AD203B41FA5}">
                      <a16:colId xmlns:a16="http://schemas.microsoft.com/office/drawing/2014/main" val="905038600"/>
                    </a:ext>
                  </a:extLst>
                </a:gridCol>
                <a:gridCol w="3500518">
                  <a:extLst>
                    <a:ext uri="{9D8B030D-6E8A-4147-A177-3AD203B41FA5}">
                      <a16:colId xmlns:a16="http://schemas.microsoft.com/office/drawing/2014/main" val="946788894"/>
                    </a:ext>
                  </a:extLst>
                </a:gridCol>
              </a:tblGrid>
              <a:tr h="578259">
                <a:tc>
                  <a:txBody>
                    <a:bodyPr/>
                    <a:lstStyle/>
                    <a:p>
                      <a:r>
                        <a:rPr lang="pt-PT" sz="3200" b="1" dirty="0"/>
                        <a:t>Etiologia da DRC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b="1" dirty="0"/>
                        <a:t>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768058"/>
                  </a:ext>
                </a:extLst>
              </a:tr>
              <a:tr h="578259">
                <a:tc>
                  <a:txBody>
                    <a:bodyPr/>
                    <a:lstStyle/>
                    <a:p>
                      <a:pPr algn="l"/>
                      <a:r>
                        <a:rPr lang="pt-PT" sz="3200" dirty="0"/>
                        <a:t>CAKUT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dirty="0"/>
                        <a:t>6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409238"/>
                  </a:ext>
                </a:extLst>
              </a:tr>
              <a:tr h="578259">
                <a:tc>
                  <a:txBody>
                    <a:bodyPr/>
                    <a:lstStyle/>
                    <a:p>
                      <a:pPr algn="l"/>
                      <a:r>
                        <a:rPr lang="pt-PT" sz="3200" dirty="0"/>
                        <a:t>Doenças glomerulares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dirty="0"/>
                        <a:t>4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9135"/>
                  </a:ext>
                </a:extLst>
              </a:tr>
              <a:tr h="578259">
                <a:tc>
                  <a:txBody>
                    <a:bodyPr/>
                    <a:lstStyle/>
                    <a:p>
                      <a:pPr algn="l"/>
                      <a:r>
                        <a:rPr lang="pt-PT" sz="3200" dirty="0"/>
                        <a:t>Síndrome hemolítico urémico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dirty="0"/>
                        <a:t>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316707"/>
                  </a:ext>
                </a:extLst>
              </a:tr>
              <a:tr h="578259">
                <a:tc>
                  <a:txBody>
                    <a:bodyPr/>
                    <a:lstStyle/>
                    <a:p>
                      <a:pPr algn="l"/>
                      <a:r>
                        <a:rPr lang="pt-PT" sz="3200" dirty="0"/>
                        <a:t>Nefropatias hereditárias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dirty="0"/>
                        <a:t>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734803"/>
                  </a:ext>
                </a:extLst>
              </a:tr>
              <a:tr h="578259">
                <a:tc>
                  <a:txBody>
                    <a:bodyPr/>
                    <a:lstStyle/>
                    <a:p>
                      <a:pPr algn="l"/>
                      <a:r>
                        <a:rPr lang="pt-PT" sz="3200" dirty="0"/>
                        <a:t>Outras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3200" dirty="0"/>
                        <a:t>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830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1649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47FBC-AD54-738F-D7C1-198386BCA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2BD0C76D-7C2C-70B1-046B-802C6FF7AC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BB9E834-7929-75AB-0D02-599B109DB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B631DCF8-D1C3-7B47-CED8-895FA953FEEF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Doentes que iniciaram TSFR no ano de 2024 – técnica inicial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D0B8CD8E-7DCD-EF06-8406-A34AFAC69A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0870540"/>
              </p:ext>
            </p:extLst>
          </p:nvPr>
        </p:nvGraphicFramePr>
        <p:xfrm>
          <a:off x="5453046" y="5612130"/>
          <a:ext cx="12146280" cy="702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905465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0F7E7-EBB6-F8A0-98D1-1605DF7AC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49F4FB23-FF26-56EE-8851-7AB1388C79D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F99E2B88-5348-380B-63DB-C7D0B1A87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7396E924-679B-552A-6BBC-DD746487457C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Doentes que iniciaram TSFR no ano de 2024 – técnica inicial por idade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dirty="0"/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868BFC37-B51C-7C6D-FAEA-26EF2D3848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292632"/>
              </p:ext>
            </p:extLst>
          </p:nvPr>
        </p:nvGraphicFramePr>
        <p:xfrm>
          <a:off x="3582955" y="5486399"/>
          <a:ext cx="10895045" cy="6755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017963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340DD-50EA-40E4-0276-E199B6EB2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B489EC22-C2DD-15DF-7814-A7082BDB989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92FA49A7-3C72-CE66-CC89-C626AC40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99F9B84C-99BB-4F99-7957-6DEFEFBA0B0B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Evolução do número de doentes incidentes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F5BD404-33B9-EE7A-4A64-6933D285ED2E}"/>
              </a:ext>
            </a:extLst>
          </p:cNvPr>
          <p:cNvSpPr txBox="1"/>
          <p:nvPr/>
        </p:nvSpPr>
        <p:spPr>
          <a:xfrm>
            <a:off x="16714033" y="7214789"/>
            <a:ext cx="3627619" cy="15799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Média: 14,47</a:t>
            </a:r>
          </a:p>
          <a:p>
            <a:pPr marL="0" marR="0" indent="0" algn="ctr" defTabSz="2438337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PT" sz="3200" dirty="0"/>
              <a:t>Moda: 14</a:t>
            </a:r>
            <a:endParaRPr kumimoji="0" lang="pt-PT" sz="32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76E0B0C9-FF05-40BB-20D7-F6CE889082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91682"/>
              </p:ext>
            </p:extLst>
          </p:nvPr>
        </p:nvGraphicFramePr>
        <p:xfrm>
          <a:off x="2684133" y="5486399"/>
          <a:ext cx="11793867" cy="7330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483171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C2BB4D-18E6-132B-1B50-2B31F1130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6999E5BE-7A89-87D4-0782-B4348FB929E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4278AEDA-515A-54E0-2986-3CFAFE7B0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981D54A8-2FFF-DC31-127B-1575254A8A64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Doentes prevalentes em 31.12.2024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pt-PT" dirty="0"/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4A8C2006-2911-2468-6365-20D4EED184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2391383"/>
              </p:ext>
            </p:extLst>
          </p:nvPr>
        </p:nvGraphicFramePr>
        <p:xfrm>
          <a:off x="3741699" y="5927868"/>
          <a:ext cx="12846570" cy="67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868AF2AC-B061-5D76-FAA3-9427402E0465}"/>
              </a:ext>
            </a:extLst>
          </p:cNvPr>
          <p:cNvSpPr txBox="1"/>
          <p:nvPr/>
        </p:nvSpPr>
        <p:spPr>
          <a:xfrm>
            <a:off x="18008082" y="6981538"/>
            <a:ext cx="5949447" cy="17645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6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Incidência: 57,3 </a:t>
            </a:r>
            <a:r>
              <a:rPr kumimoji="0" lang="pt-PT" sz="3600" b="0" i="0" u="none" strike="noStrike" cap="none" spc="0" normalizeH="0" baseline="0" dirty="0" err="1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pmart</a:t>
            </a:r>
            <a:endParaRPr kumimoji="0" lang="pt-PT" sz="3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pt-PT" sz="3600" dirty="0"/>
          </a:p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36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 total: 96</a:t>
            </a:r>
          </a:p>
        </p:txBody>
      </p:sp>
    </p:spTree>
    <p:extLst>
      <p:ext uri="{BB962C8B-B14F-4D97-AF65-F5344CB8AC3E}">
        <p14:creationId xmlns:p14="http://schemas.microsoft.com/office/powerpoint/2010/main" val="18141867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305A8-747B-4F28-6FEC-4B2218076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captura de ecrã, Tipo de letra, diagrama&#10;&#10;Os conteúdos gerados por IA podem estar incorretos.">
            <a:extLst>
              <a:ext uri="{FF2B5EF4-FFF2-40B4-BE49-F238E27FC236}">
                <a16:creationId xmlns:a16="http://schemas.microsoft.com/office/drawing/2014/main" id="{D1D59487-938C-4AA4-9CB0-F9A3E81301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0"/>
          <a:stretch>
            <a:fillRect/>
          </a:stretch>
        </p:blipFill>
        <p:spPr>
          <a:xfrm>
            <a:off x="-6667" y="1"/>
            <a:ext cx="24390667" cy="13716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9F79C855-2A4F-8097-AC7E-9F7EBC6E3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133" y="2173327"/>
            <a:ext cx="21971000" cy="1433164"/>
          </a:xfrm>
        </p:spPr>
        <p:txBody>
          <a:bodyPr>
            <a:normAutofit/>
          </a:bodyPr>
          <a:lstStyle/>
          <a:p>
            <a:r>
              <a:rPr lang="pt-PT" sz="5400" dirty="0">
                <a:solidFill>
                  <a:srgbClr val="E1771F"/>
                </a:solidFill>
              </a:rPr>
              <a:t>Registo do tratamento substitutivo de função renal</a:t>
            </a:r>
          </a:p>
        </p:txBody>
      </p:sp>
      <p:sp>
        <p:nvSpPr>
          <p:cNvPr id="6" name="Marcador de Posição do Texto 3">
            <a:extLst>
              <a:ext uri="{FF2B5EF4-FFF2-40B4-BE49-F238E27FC236}">
                <a16:creationId xmlns:a16="http://schemas.microsoft.com/office/drawing/2014/main" id="{06DC440B-52DE-EF53-427B-E937EEF89D30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989931" y="4561325"/>
            <a:ext cx="21971000" cy="8256014"/>
          </a:xfrm>
        </p:spPr>
        <p:txBody>
          <a:bodyPr/>
          <a:lstStyle/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Número de transplantes em 2024</a:t>
            </a: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32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3200" b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pt-PT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B0F31F4-DC3D-80D1-E5CE-16F08FCA8B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0659130"/>
              </p:ext>
            </p:extLst>
          </p:nvPr>
        </p:nvGraphicFramePr>
        <p:xfrm>
          <a:off x="5066675" y="5486400"/>
          <a:ext cx="9411325" cy="7525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1032597E-D14D-5B59-DA32-FAE8357905F2}"/>
              </a:ext>
            </a:extLst>
          </p:cNvPr>
          <p:cNvSpPr txBox="1"/>
          <p:nvPr/>
        </p:nvSpPr>
        <p:spPr>
          <a:xfrm>
            <a:off x="8484433" y="12828340"/>
            <a:ext cx="175384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2438337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PT" sz="24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 = 7</a:t>
            </a:r>
          </a:p>
        </p:txBody>
      </p:sp>
    </p:spTree>
    <p:extLst>
      <p:ext uri="{BB962C8B-B14F-4D97-AF65-F5344CB8AC3E}">
        <p14:creationId xmlns:p14="http://schemas.microsoft.com/office/powerpoint/2010/main" val="12231909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12629</TotalTime>
  <Words>180</Words>
  <Application>Microsoft Office PowerPoint</Application>
  <PresentationFormat>Personalizados</PresentationFormat>
  <Paragraphs>59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1" baseType="lpstr">
      <vt:lpstr>Arial</vt:lpstr>
      <vt:lpstr>Helvetica Neue</vt:lpstr>
      <vt:lpstr>Helvetica Neue Medium</vt:lpstr>
      <vt:lpstr>21_BasicWhite</vt:lpstr>
      <vt:lpstr>Registo do tratamento substitutivo de função renal</vt:lpstr>
      <vt:lpstr>Registo do tratamento substitutivo de função renal</vt:lpstr>
      <vt:lpstr>Registo do tratamento substitutivo de função renal</vt:lpstr>
      <vt:lpstr>Registo do tratamento substitutivo de função renal</vt:lpstr>
      <vt:lpstr>Registo do tratamento substitutivo de função renal</vt:lpstr>
      <vt:lpstr>Registo do tratamento substitutivo de função renal</vt:lpstr>
      <vt:lpstr>Registo do tratamento substitutivo de função renal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 Lemos</dc:creator>
  <cp:lastModifiedBy>Liliana Rocha</cp:lastModifiedBy>
  <cp:revision>15</cp:revision>
  <dcterms:modified xsi:type="dcterms:W3CDTF">2026-01-22T12:20:11Z</dcterms:modified>
</cp:coreProperties>
</file>